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99" r:id="rId10"/>
    <p:sldId id="300" r:id="rId11"/>
    <p:sldId id="262" r:id="rId12"/>
    <p:sldId id="264" r:id="rId13"/>
    <p:sldId id="278" r:id="rId14"/>
    <p:sldId id="268" r:id="rId15"/>
    <p:sldId id="285" r:id="rId16"/>
    <p:sldId id="270" r:id="rId17"/>
    <p:sldId id="287" r:id="rId18"/>
    <p:sldId id="288" r:id="rId19"/>
    <p:sldId id="289" r:id="rId20"/>
    <p:sldId id="290" r:id="rId21"/>
    <p:sldId id="294" r:id="rId22"/>
    <p:sldId id="295" r:id="rId23"/>
    <p:sldId id="291" r:id="rId24"/>
    <p:sldId id="292" r:id="rId25"/>
    <p:sldId id="284" r:id="rId26"/>
    <p:sldId id="293" r:id="rId27"/>
    <p:sldId id="296" r:id="rId28"/>
    <p:sldId id="297" r:id="rId29"/>
    <p:sldId id="275" r:id="rId30"/>
    <p:sldId id="286" r:id="rId31"/>
    <p:sldId id="277" r:id="rId32"/>
  </p:sldIdLst>
  <p:sldSz cx="6858000" cy="5143500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486" autoAdjust="0"/>
  </p:normalViewPr>
  <p:slideViewPr>
    <p:cSldViewPr>
      <p:cViewPr varScale="1">
        <p:scale>
          <a:sx n="86" d="100"/>
          <a:sy n="86" d="100"/>
        </p:scale>
        <p:origin x="-1308" y="-90"/>
      </p:cViewPr>
      <p:guideLst>
        <p:guide orient="horz" pos="2880"/>
        <p:guide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6"/>
            <a:ext cx="58293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8259" y="46609"/>
            <a:ext cx="1404175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6858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121" y="1589659"/>
            <a:ext cx="6607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6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3" y="642938"/>
            <a:ext cx="687010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1600201" y="1143000"/>
            <a:ext cx="5237630" cy="563135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R="346234" algn="ctr">
              <a:spcBef>
                <a:spcPts val="1084"/>
              </a:spcBef>
            </a:pPr>
            <a:r>
              <a:rPr sz="3000" b="1" spc="-161" dirty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3000" b="1" spc="-161" dirty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3000" b="1" spc="-161" dirty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3000" b="1" spc="-431" dirty="0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3000" b="1" spc="-375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3000" b="1" spc="-169" dirty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3000" b="1" spc="-169" dirty="0">
                <a:solidFill>
                  <a:schemeClr val="bg1"/>
                </a:solidFill>
                <a:latin typeface="Georgia"/>
                <a:cs typeface="Georgia"/>
              </a:rPr>
              <a:t>5</a:t>
            </a:r>
            <a:r>
              <a:rPr sz="3000" b="1" spc="-169" dirty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42950"/>
            <a:ext cx="2199409" cy="155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89171"/>
            <a:ext cx="448103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100" b="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6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100" spc="-9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100" spc="-27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7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516993"/>
              </p:ext>
            </p:extLst>
          </p:nvPr>
        </p:nvGraphicFramePr>
        <p:xfrm>
          <a:off x="38099" y="819150"/>
          <a:ext cx="6781801" cy="4094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5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5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lang="ru-RU"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lang="ru-RU"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893"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lang="ru-RU"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7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кроме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раздела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40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733577"/>
            <a:ext cx="5957411" cy="75934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" t="29287" r="29557" b="21929"/>
          <a:stretch/>
        </p:blipFill>
        <p:spPr bwMode="auto">
          <a:xfrm>
            <a:off x="-28576" y="1113248"/>
            <a:ext cx="6915151" cy="31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52400" y="361950"/>
            <a:ext cx="6477000" cy="4583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1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326356"/>
            <a:endParaRPr lang="ru-RU" sz="750" b="1" spc="19" dirty="0">
              <a:latin typeface="Georgia"/>
              <a:cs typeface="Georgia"/>
            </a:endParaRPr>
          </a:p>
          <a:p>
            <a:pPr marL="1326356"/>
            <a:endParaRPr lang="ru-RU" sz="1725" b="1" spc="19" dirty="0">
              <a:latin typeface="Georgia"/>
              <a:cs typeface="Georgia"/>
            </a:endParaRPr>
          </a:p>
          <a:p>
            <a:pPr marL="1326356"/>
            <a:r>
              <a:rPr lang="ru-RU" sz="2000" b="1" spc="19" dirty="0">
                <a:latin typeface="Georgia"/>
                <a:cs typeface="Georgia"/>
              </a:rPr>
              <a:t>Русский язык – </a:t>
            </a:r>
            <a:r>
              <a:rPr lang="ru-RU" sz="2000" spc="19" dirty="0">
                <a:latin typeface="Georgia"/>
                <a:cs typeface="Georgia"/>
              </a:rPr>
              <a:t>орфографический словарь</a:t>
            </a:r>
          </a:p>
          <a:p>
            <a:pPr marL="128111" marR="122396" algn="ctr">
              <a:spcBef>
                <a:spcPts val="1804"/>
              </a:spcBef>
            </a:pPr>
            <a:r>
              <a:rPr lang="ru-RU" sz="2000" b="1" spc="-8" dirty="0">
                <a:latin typeface="Georgia"/>
                <a:cs typeface="Georgia"/>
              </a:rPr>
              <a:t>Химия – </a:t>
            </a:r>
            <a:r>
              <a:rPr lang="ru-RU" sz="2000" spc="-8" dirty="0">
                <a:latin typeface="Georgia"/>
                <a:cs typeface="Georgia"/>
              </a:rPr>
              <a:t>н</a:t>
            </a:r>
            <a:r>
              <a:rPr lang="ru-RU" sz="2000" spc="83" dirty="0">
                <a:latin typeface="Georgia"/>
                <a:cs typeface="Georgia"/>
              </a:rPr>
              <a:t>епрограммируемый</a:t>
            </a:r>
            <a:r>
              <a:rPr lang="ru-RU" sz="2000" spc="443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</a:p>
          <a:p>
            <a:pPr marL="128111" marR="122396" algn="ctr">
              <a:spcBef>
                <a:spcPts val="1804"/>
              </a:spcBef>
            </a:pPr>
            <a:r>
              <a:rPr sz="2000" b="1" spc="-23" dirty="0" err="1">
                <a:latin typeface="Georgia"/>
                <a:cs typeface="Georgia"/>
              </a:rPr>
              <a:t>Физика</a:t>
            </a:r>
            <a:r>
              <a:rPr sz="2000" b="1" spc="-23" dirty="0">
                <a:latin typeface="Georgia"/>
                <a:cs typeface="Georgia"/>
              </a:rPr>
              <a:t> </a:t>
            </a:r>
            <a:r>
              <a:rPr sz="2000" spc="-304" dirty="0">
                <a:latin typeface="Georgia"/>
                <a:cs typeface="Georgia"/>
              </a:rPr>
              <a:t>– </a:t>
            </a:r>
            <a:r>
              <a:rPr lang="ru-RU" sz="2000" spc="-304" dirty="0">
                <a:latin typeface="Georgia"/>
                <a:cs typeface="Georgia"/>
              </a:rPr>
              <a:t>  </a:t>
            </a:r>
            <a:r>
              <a:rPr sz="2000" spc="60" dirty="0" err="1">
                <a:latin typeface="Georgia"/>
                <a:cs typeface="Georgia"/>
              </a:rPr>
              <a:t>линейка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3" dirty="0" err="1">
                <a:latin typeface="Georgia"/>
                <a:cs typeface="Georgia"/>
              </a:rPr>
              <a:t>непрограммируемый</a:t>
            </a:r>
            <a:r>
              <a:rPr sz="2000" spc="83" dirty="0">
                <a:latin typeface="Georgia"/>
                <a:cs typeface="Georgia"/>
              </a:rPr>
              <a:t>  </a:t>
            </a:r>
            <a:r>
              <a:rPr sz="2000" spc="49" dirty="0" err="1">
                <a:latin typeface="Georgia"/>
                <a:cs typeface="Georgia"/>
              </a:rPr>
              <a:t>калькулятор</a:t>
            </a:r>
            <a:endParaRPr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lang="ru-RU" sz="2000" b="1" spc="19" dirty="0">
                <a:latin typeface="Georgia"/>
                <a:cs typeface="Georgia"/>
              </a:rPr>
              <a:t>Математика </a:t>
            </a:r>
            <a:r>
              <a:rPr lang="ru-RU" sz="2000" spc="-304" dirty="0">
                <a:latin typeface="Georgia"/>
                <a:cs typeface="Georgia"/>
              </a:rPr>
              <a:t>–    </a:t>
            </a:r>
            <a:r>
              <a:rPr lang="ru-RU" sz="2000" spc="83" dirty="0">
                <a:latin typeface="Georgia"/>
                <a:cs typeface="Georgia"/>
              </a:rPr>
              <a:t>непрограммируемый</a:t>
            </a:r>
            <a:r>
              <a:rPr lang="ru-RU" sz="2000" spc="184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  <a:endParaRPr lang="ru-RU"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lang="ru-RU" sz="2000" b="1" spc="-11" dirty="0">
                <a:latin typeface="Georgia"/>
                <a:cs typeface="Georgia"/>
              </a:rPr>
              <a:t>География </a:t>
            </a:r>
            <a:r>
              <a:rPr lang="ru-RU" sz="2000" spc="-304" dirty="0">
                <a:latin typeface="Georgia"/>
                <a:cs typeface="Georgia"/>
              </a:rPr>
              <a:t>–   </a:t>
            </a:r>
            <a:r>
              <a:rPr lang="ru-RU" sz="2000" spc="64" dirty="0">
                <a:latin typeface="Georgia"/>
                <a:cs typeface="Georgia"/>
              </a:rPr>
              <a:t>линейка, </a:t>
            </a:r>
            <a:r>
              <a:rPr lang="ru-RU" sz="2000" spc="101" dirty="0">
                <a:latin typeface="Georgia"/>
                <a:cs typeface="Georgia"/>
              </a:rPr>
              <a:t>транспортир </a:t>
            </a:r>
            <a:r>
              <a:rPr lang="ru-RU" sz="2000" spc="75" dirty="0">
                <a:latin typeface="Georgia"/>
                <a:cs typeface="Georgia"/>
              </a:rPr>
              <a:t>и  </a:t>
            </a:r>
            <a:r>
              <a:rPr lang="ru-RU" sz="2000" spc="83" dirty="0">
                <a:latin typeface="Georgia"/>
                <a:cs typeface="Georgia"/>
              </a:rPr>
              <a:t>непрограммируемый</a:t>
            </a:r>
            <a:r>
              <a:rPr lang="ru-RU" sz="2000" spc="184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  <a:endParaRPr lang="ru-RU"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endParaRPr sz="1650" dirty="0">
              <a:latin typeface="Georgia"/>
              <a:cs typeface="Georgia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75365"/>
            <a:ext cx="5957411" cy="41309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625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4800" y="1070642"/>
            <a:ext cx="6096000" cy="3253707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С 9:00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При предъявлении паспорта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Начало первой части инструктажа в 9.50 начало второй части в 10:00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Опоздавшим</a:t>
            </a:r>
            <a:r>
              <a:rPr lang="ru-RU" sz="2800" dirty="0"/>
              <a:t> участникам повторно инструктаж </a:t>
            </a:r>
            <a:r>
              <a:rPr lang="ru-RU" sz="2800" b="1" dirty="0"/>
              <a:t>не проводится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738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" y="104692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25889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4522156" y="1123950"/>
            <a:ext cx="2307043" cy="28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245" y="929284"/>
            <a:ext cx="4267200" cy="3928466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Участникам </a:t>
            </a:r>
            <a:r>
              <a:rPr lang="ru-RU" sz="3400" b="1" dirty="0">
                <a:solidFill>
                  <a:schemeClr val="tx1"/>
                </a:solidFill>
              </a:rPr>
              <a:t>ЗАПРЕЩАЕТСЯ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sz="3400" dirty="0">
                <a:solidFill>
                  <a:schemeClr val="tx1"/>
                </a:solidFill>
              </a:rPr>
              <a:t>по ППЭ, </a:t>
            </a:r>
            <a:r>
              <a:rPr lang="ru-RU" sz="3400" b="1" dirty="0">
                <a:solidFill>
                  <a:schemeClr val="tx1"/>
                </a:solidFill>
              </a:rPr>
              <a:t>разговаривать друг с другом</a:t>
            </a:r>
            <a:r>
              <a:rPr lang="ru-RU" sz="3400" dirty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sz="1800" dirty="0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738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04800" y="971550"/>
            <a:ext cx="6262211" cy="39611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5725"/>
            <a:r>
              <a:rPr lang="en-US" sz="1900" dirty="0"/>
              <a:t>	</a:t>
            </a:r>
            <a:r>
              <a:rPr lang="ru-RU" sz="1900" dirty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1900" dirty="0"/>
          </a:p>
          <a:p>
            <a:pPr marL="85725"/>
            <a:endParaRPr lang="ru-RU" sz="1900" dirty="0"/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а) </a:t>
            </a:r>
            <a:r>
              <a:rPr lang="ru-RU" sz="1900" dirty="0" err="1"/>
              <a:t>гелевая</a:t>
            </a:r>
            <a:r>
              <a:rPr lang="ru-RU" sz="1900" dirty="0"/>
              <a:t> или капиллярная ручка с чернилами черного цвета;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б) документ, удостоверяющий личность;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в) средства обучения и воспитания;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г) лекарства и питание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д) специальные технические средства (для лиц, указанных в </a:t>
            </a:r>
            <a:r>
              <a:rPr lang="ru-RU" sz="1900" dirty="0">
                <a:hlinkClick r:id="rId2"/>
              </a:rPr>
              <a:t>пункте </a:t>
            </a:r>
            <a:r>
              <a:rPr lang="ru-RU" sz="1900" dirty="0"/>
              <a:t>53 настоящего Порядка)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sz="135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3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10828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738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1722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Информирование</a:t>
            </a:r>
            <a:r>
              <a:rPr lang="ru-RU" sz="2800" dirty="0"/>
              <a:t> участников экзамена за </a:t>
            </a:r>
            <a:r>
              <a:rPr lang="ru-RU" sz="2800" b="1" dirty="0"/>
              <a:t>30 и за 5 минут </a:t>
            </a:r>
            <a:r>
              <a:rPr lang="ru-RU" sz="2800" dirty="0"/>
              <a:t>до окончания экзамена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По истечении времени </a:t>
            </a:r>
            <a:r>
              <a:rPr lang="ru-RU" sz="2800" dirty="0"/>
              <a:t>экзамена необходимо положить ручку на стол и </a:t>
            </a:r>
            <a:r>
              <a:rPr lang="ru-RU" sz="2800" b="1" dirty="0"/>
              <a:t>прекратить выполнение экзаменационной работы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0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6010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738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88357" y="890774"/>
            <a:ext cx="6481286" cy="3505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ГИА-9 году имеют право на увеличение продолжительности экзамена на 1,5 часа, создание специальных 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1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44107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069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838200" y="1105024"/>
            <a:ext cx="1366552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600" spc="-34" dirty="0">
                <a:latin typeface="Microsoft Sans Serif"/>
                <a:cs typeface="Microsoft Sans Serif"/>
              </a:rPr>
              <a:t>СПРАВКА</a:t>
            </a:r>
            <a:endParaRPr sz="1600" dirty="0">
              <a:latin typeface="Microsoft Sans Serif"/>
              <a:cs typeface="Microsoft Sans Serif"/>
            </a:endParaRPr>
          </a:p>
          <a:p>
            <a:pPr marL="9525" marR="3810" algn="ctr"/>
            <a:r>
              <a:rPr sz="1600" spc="-4" dirty="0">
                <a:latin typeface="Microsoft Sans Serif"/>
                <a:cs typeface="Microsoft Sans Serif"/>
              </a:rPr>
              <a:t>об</a:t>
            </a:r>
            <a:r>
              <a:rPr sz="1600" spc="-41" dirty="0">
                <a:latin typeface="Microsoft Sans Serif"/>
                <a:cs typeface="Microsoft Sans Serif"/>
              </a:rPr>
              <a:t> </a:t>
            </a:r>
            <a:r>
              <a:rPr sz="1600" spc="-11" dirty="0">
                <a:latin typeface="Microsoft Sans Serif"/>
                <a:cs typeface="Microsoft Sans Serif"/>
              </a:rPr>
              <a:t>установлении </a:t>
            </a:r>
            <a:r>
              <a:rPr sz="1600" spc="-349" dirty="0">
                <a:latin typeface="Microsoft Sans Serif"/>
                <a:cs typeface="Microsoft Sans Serif"/>
              </a:rPr>
              <a:t> </a:t>
            </a:r>
            <a:r>
              <a:rPr sz="1600" spc="-4" dirty="0">
                <a:latin typeface="Microsoft Sans Serif"/>
                <a:cs typeface="Microsoft Sans Serif"/>
              </a:rPr>
              <a:t>инвалидности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533400" y="2453736"/>
            <a:ext cx="1877854" cy="2076641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3800466" y="1221654"/>
            <a:ext cx="2219334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spc="-30" dirty="0">
                <a:latin typeface="Microsoft Sans Serif"/>
                <a:cs typeface="Microsoft Sans Serif"/>
              </a:rPr>
              <a:t>ЗАКЛЮЧЕНИЕ</a:t>
            </a:r>
            <a:r>
              <a:rPr sz="1600" spc="334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399" y="1978142"/>
            <a:ext cx="1676399" cy="2358866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5029200" y="2453736"/>
            <a:ext cx="1828800" cy="99402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  <a:buSzPct val="93750"/>
              <a:buFont typeface="Wingdings"/>
              <a:buChar char=""/>
              <a:tabLst>
                <a:tab pos="130969" algn="l"/>
              </a:tabLst>
            </a:pPr>
            <a:r>
              <a:rPr sz="1600" spc="-8" dirty="0">
                <a:latin typeface="Microsoft Sans Serif"/>
                <a:cs typeface="Microsoft Sans Serif"/>
              </a:rPr>
              <a:t>специальные </a:t>
            </a:r>
            <a:r>
              <a:rPr sz="1600" spc="-4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4" dirty="0" err="1">
                <a:latin typeface="Microsoft Sans Serif"/>
                <a:cs typeface="Microsoft Sans Serif"/>
              </a:rPr>
              <a:t>ре</a:t>
            </a:r>
            <a:r>
              <a:rPr sz="1600" spc="-23" dirty="0" err="1">
                <a:latin typeface="Microsoft Sans Serif"/>
                <a:cs typeface="Microsoft Sans Serif"/>
              </a:rPr>
              <a:t>ком</a:t>
            </a:r>
            <a:r>
              <a:rPr sz="1600" spc="-8" dirty="0" err="1">
                <a:latin typeface="Microsoft Sans Serif"/>
                <a:cs typeface="Microsoft Sans Serif"/>
              </a:rPr>
              <a:t>ендо</a:t>
            </a:r>
            <a:r>
              <a:rPr sz="1600" spc="-11" dirty="0" err="1">
                <a:latin typeface="Microsoft Sans Serif"/>
                <a:cs typeface="Microsoft Sans Serif"/>
              </a:rPr>
              <a:t>ван</a:t>
            </a:r>
            <a:r>
              <a:rPr sz="1600" spc="-15" dirty="0" err="1">
                <a:latin typeface="Microsoft Sans Serif"/>
                <a:cs typeface="Microsoft Sans Serif"/>
              </a:rPr>
              <a:t>н</a:t>
            </a:r>
            <a:r>
              <a:rPr sz="1600" spc="-4" dirty="0" err="1">
                <a:latin typeface="Microsoft Sans Serif"/>
                <a:cs typeface="Microsoft Sans Serif"/>
              </a:rPr>
              <a:t>ые</a:t>
            </a:r>
            <a:r>
              <a:rPr sz="1600" spc="-4" dirty="0">
                <a:latin typeface="Microsoft Sans Serif"/>
                <a:cs typeface="Microsoft Sans Serif"/>
              </a:rPr>
              <a:t>  </a:t>
            </a:r>
            <a:r>
              <a:rPr sz="1600" spc="-26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7705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533400" y="22656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835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75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5889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155031" lvl="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	УДАЛЕНИЕ С ЭКЗАМЕНА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352550"/>
            <a:ext cx="6248400" cy="210026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Лица, </a:t>
            </a:r>
            <a:r>
              <a:rPr lang="ru-RU" sz="2800" b="1" dirty="0"/>
              <a:t>допустившие нарушение Порядка</a:t>
            </a:r>
            <a:r>
              <a:rPr lang="ru-RU" sz="2800" dirty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535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77840" y="4083367"/>
            <a:ext cx="446912" cy="41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83" y="1018741"/>
            <a:ext cx="630793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heavy" spc="20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1800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1800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18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1800" i="1" u="heavy" spc="-21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i="1" u="heavy" spc="10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211" y="1391318"/>
            <a:ext cx="6599873" cy="30540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" algn="ctr">
              <a:spcBef>
                <a:spcPts val="75"/>
              </a:spcBef>
            </a:pPr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13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</a:t>
            </a:r>
            <a:r>
              <a:rPr b="1" i="1" u="heavy" spc="1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323/5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51 </a:t>
            </a:r>
            <a:r>
              <a:rPr b="1" i="1" u="heavy" spc="4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b="1" i="1" u="heavy" spc="-98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dirty="0">
              <a:latin typeface="Trebuchet MS"/>
              <a:cs typeface="Trebuchet MS"/>
            </a:endParaRPr>
          </a:p>
          <a:p>
            <a:pPr marL="7144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7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b="1" i="1" u="heavy" spc="10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b="1" i="1" u="heavy" spc="-2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7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dirty="0">
              <a:latin typeface="Trebuchet MS"/>
              <a:cs typeface="Trebuchet MS"/>
            </a:endParaRPr>
          </a:p>
          <a:p>
            <a:pPr marL="6668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b="1" i="1" u="heavy" spc="11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b="1" i="1" u="heavy" spc="-7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dirty="0">
              <a:latin typeface="Trebuchet MS"/>
              <a:cs typeface="Trebuchet MS"/>
            </a:endParaRPr>
          </a:p>
          <a:p>
            <a:pPr marL="4286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b="1" i="1" u="heavy" spc="5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5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b="1" i="1" u="heavy" spc="8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dirty="0">
              <a:latin typeface="Trebuchet MS"/>
              <a:cs typeface="Trebuchet MS"/>
            </a:endParaRPr>
          </a:p>
          <a:p>
            <a:pPr marL="9525" marR="3810" algn="ctr">
              <a:lnSpc>
                <a:spcPts val="2520"/>
              </a:lnSpc>
              <a:spcBef>
                <a:spcPts val="68"/>
              </a:spcBef>
            </a:pP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учебный план или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400" b="1" spc="-38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-15" dirty="0" err="1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400" b="1" spc="-34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400" b="1" spc="-26" dirty="0" err="1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400" b="1" spc="-26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26" dirty="0" err="1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400" b="1" spc="5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12652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56217" y="282349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ДОСРОЧНОЕ ЗАВЕРШЕНИЕ</a:t>
            </a:r>
            <a:endParaRPr sz="277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285028" cy="274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В случае если участник </a:t>
            </a:r>
            <a:r>
              <a:rPr lang="ru-RU" b="1" dirty="0">
                <a:solidFill>
                  <a:schemeClr val="tx1"/>
                </a:solidFill>
              </a:rPr>
              <a:t>по состоянию здоровья</a:t>
            </a:r>
            <a:r>
              <a:rPr lang="ru-RU" dirty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b="1" dirty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dirty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u="sng" dirty="0">
                <a:solidFill>
                  <a:schemeClr val="tx1"/>
                </a:solidFill>
              </a:rPr>
              <a:t>При согласии участника </a:t>
            </a:r>
            <a:r>
              <a:rPr lang="ru-RU" dirty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535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АППЕЛЯЦИИ: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1259"/>
            <a:ext cx="5957411" cy="34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6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2062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33400" y="1181946"/>
            <a:ext cx="6096000" cy="29642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7144" algn="just">
              <a:spcBef>
                <a:spcPts val="75"/>
              </a:spcBef>
            </a:pP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9525" marR="3810" algn="just"/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9525" marR="4763" algn="just"/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087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2920" y="26205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1408613"/>
            <a:ext cx="142875" cy="144018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2686050"/>
            <a:ext cx="142875" cy="144018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632921" y="1146962"/>
            <a:ext cx="5894546" cy="19999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dirty="0">
              <a:latin typeface="Cambria"/>
              <a:cs typeface="Cambria"/>
            </a:endParaRPr>
          </a:p>
          <a:p>
            <a:pPr marL="9525" marR="143351"/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b="1" spc="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b="1" spc="-382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 err="1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  <a:p>
            <a:pPr marL="9525" marR="3810" algn="just">
              <a:spcBef>
                <a:spcPts val="435"/>
              </a:spcBef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b="1" spc="-3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b="1" spc="4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b="1" spc="13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b="1" spc="13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b="1" spc="14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b="1" spc="15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632920" y="3146868"/>
            <a:ext cx="320944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70184" algn="l"/>
                <a:tab pos="2013109" algn="l"/>
              </a:tabLst>
            </a:pP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dirty="0">
              <a:latin typeface="Cambria"/>
              <a:cs typeface="Cambria"/>
            </a:endParaRPr>
          </a:p>
          <a:p>
            <a:pPr marL="9525">
              <a:tabLst>
                <a:tab pos="1389221" algn="l"/>
                <a:tab pos="1727359" algn="l"/>
                <a:tab pos="2546033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b="1" spc="-68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872912" y="3150774"/>
            <a:ext cx="2643664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4305" marR="3810" indent="-145256">
              <a:spcBef>
                <a:spcPts val="75"/>
              </a:spcBef>
              <a:tabLst>
                <a:tab pos="624364" algn="l"/>
                <a:tab pos="701039" algn="l"/>
                <a:tab pos="1586865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b="1" spc="-143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b="1" spc="-4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632920" y="3718296"/>
            <a:ext cx="405050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b="1" spc="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6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b="1" spc="-6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512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6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56711" y="750813"/>
            <a:ext cx="6134100" cy="42591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62890" algn="just">
              <a:lnSpc>
                <a:spcPct val="114999"/>
              </a:lnSpc>
              <a:spcBef>
                <a:spcPts val="75"/>
              </a:spcBef>
            </a:pP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200" b="1" spc="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9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2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 err="1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202</a:t>
            </a:r>
            <a:r>
              <a:rPr lang="ru-RU" sz="2200" b="1" spc="-8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sz="2200" b="1" spc="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200" dirty="0">
              <a:latin typeface="Cambria"/>
              <a:cs typeface="Cambria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5121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3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50" y="320136"/>
            <a:ext cx="6743700" cy="3136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lang="ru-RU" sz="1800" spc="9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7150" y="858601"/>
            <a:ext cx="6743700" cy="4085894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104299" marR="99536" algn="ctr">
              <a:lnSpc>
                <a:spcPts val="2108"/>
              </a:lnSpc>
              <a:spcBef>
                <a:spcPts val="341"/>
              </a:spcBef>
            </a:pP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1950" b="1" spc="-4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1950" b="1" spc="-4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1950" dirty="0">
              <a:latin typeface="Cambria"/>
              <a:cs typeface="Cambria"/>
            </a:endParaRPr>
          </a:p>
          <a:p>
            <a:pPr marL="340519" marR="333851" indent="-1429" algn="ctr">
              <a:lnSpc>
                <a:spcPts val="2108"/>
              </a:lnSpc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1950" dirty="0">
              <a:latin typeface="Cambria"/>
              <a:cs typeface="Cambria"/>
            </a:endParaRPr>
          </a:p>
          <a:p>
            <a:pPr algn="ctr">
              <a:lnSpc>
                <a:spcPts val="1958"/>
              </a:lnSpc>
            </a:pP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1950" b="1" spc="-3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1950" b="1" spc="-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1950" b="1" spc="-4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1950" dirty="0"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195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23" dirty="0" err="1">
                <a:solidFill>
                  <a:srgbClr val="000713"/>
                </a:solidFill>
                <a:latin typeface="Cambria"/>
                <a:cs typeface="Cambria"/>
              </a:rPr>
              <a:t>округления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80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endParaRPr lang="ru-RU" sz="195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Например: годовая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+ экзаменационная «</a:t>
            </a:r>
            <a:r>
              <a:rPr lang="ru-RU" sz="24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=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b="1" spc="-23" dirty="0">
                <a:latin typeface="Cambria"/>
                <a:cs typeface="Cambria"/>
              </a:rPr>
              <a:t>»</a:t>
            </a:r>
            <a:endParaRPr sz="1950" dirty="0">
              <a:latin typeface="Cambria"/>
              <a:cs typeface="Cambria"/>
            </a:endParaRPr>
          </a:p>
          <a:p>
            <a:pPr marL="318611" marR="314325" indent="-953" algn="ctr"/>
            <a:endParaRPr lang="ru-RU" sz="800" b="1" spc="-11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r>
              <a:rPr sz="1950" b="1" spc="-11" dirty="0" err="1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195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1950" b="1" spc="-41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lang="ru-RU" sz="195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endParaRPr sz="1950" dirty="0">
              <a:latin typeface="Cambria"/>
              <a:cs typeface="Cambria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9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339680"/>
            <a:ext cx="6743700" cy="3227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sz="2100" b="0" spc="-55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800" spc="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400050" y="989976"/>
            <a:ext cx="6343650" cy="35516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9525">
              <a:spcBef>
                <a:spcPts val="75"/>
              </a:spcBef>
            </a:pPr>
            <a:endParaRPr sz="1000" dirty="0">
              <a:latin typeface="Cambria"/>
              <a:cs typeface="Cambria"/>
            </a:endParaRPr>
          </a:p>
          <a:p>
            <a:pPr marL="9525"/>
            <a:r>
              <a:rPr sz="2400" b="1" spc="-8" dirty="0" err="1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(набравшим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endParaRPr sz="2400" dirty="0">
              <a:latin typeface="Cambria"/>
              <a:cs typeface="Cambria"/>
            </a:endParaRPr>
          </a:p>
          <a:p>
            <a:pPr marL="9525" marR="3810"/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минимальное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первичных</a:t>
            </a:r>
            <a:r>
              <a:rPr sz="2400" b="1" spc="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баллов);</a:t>
            </a:r>
            <a:endParaRPr sz="2400" dirty="0">
              <a:latin typeface="Cambria"/>
              <a:cs typeface="Cambria"/>
            </a:endParaRPr>
          </a:p>
          <a:p>
            <a:pPr marL="9525" marR="214789" indent="49054">
              <a:spcBef>
                <a:spcPts val="435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23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2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42875" y="1123950"/>
            <a:ext cx="6572250" cy="2538035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139541">
              <a:spcBef>
                <a:spcPts val="791"/>
              </a:spcBef>
            </a:pPr>
            <a:r>
              <a:rPr sz="150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500" b="1" spc="-19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50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500" b="1" spc="53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500" b="1" spc="15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500" b="1" spc="293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8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500" dirty="0">
              <a:latin typeface="Georgia"/>
              <a:cs typeface="Georgia"/>
            </a:endParaRPr>
          </a:p>
          <a:p>
            <a:pPr algn="ctr">
              <a:spcBef>
                <a:spcPts val="724"/>
              </a:spcBef>
              <a:tabLst>
                <a:tab pos="4353878" algn="l"/>
              </a:tabLst>
            </a:pPr>
            <a:r>
              <a:rPr sz="150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500" b="1" spc="-11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500" b="1" spc="-49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500" b="1" spc="1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11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500" b="1" spc="10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4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500" dirty="0">
              <a:latin typeface="Georgia"/>
              <a:cs typeface="Georgia"/>
            </a:endParaRPr>
          </a:p>
          <a:p>
            <a:pPr marL="167164" marR="159544" algn="ctr">
              <a:spcBef>
                <a:spcPts val="810"/>
              </a:spcBef>
              <a:tabLst>
                <a:tab pos="5004435" algn="l"/>
              </a:tabLst>
            </a:pPr>
            <a:r>
              <a:rPr sz="1500" b="1" u="heavy" spc="-26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500" b="1" spc="-26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500" b="1" spc="-8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500" b="1" spc="-4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500" b="1" spc="2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15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500" b="1" spc="12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8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500" b="1" spc="38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500" b="1" spc="4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50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500" b="1" spc="-9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4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500" dirty="0">
              <a:latin typeface="Georgia"/>
              <a:cs typeface="Georgia"/>
            </a:endParaRPr>
          </a:p>
          <a:p>
            <a:pPr algn="ctr">
              <a:spcBef>
                <a:spcPts val="810"/>
              </a:spcBef>
            </a:pPr>
            <a:r>
              <a:rPr sz="150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500" b="1" spc="-19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50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500" b="1" spc="34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50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500" b="1" spc="-4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15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500" dirty="0">
              <a:latin typeface="Georgia"/>
              <a:cs typeface="Georgia"/>
            </a:endParaRPr>
          </a:p>
          <a:p>
            <a:pPr marL="476" algn="ctr"/>
            <a:r>
              <a:rPr lang="ru-RU" sz="1500" b="1" spc="15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500" b="1" spc="15" dirty="0" err="1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500" dirty="0">
              <a:latin typeface="Georgia"/>
              <a:cs typeface="Georgia"/>
            </a:endParaRPr>
          </a:p>
          <a:p>
            <a:pPr algn="ctr">
              <a:spcBef>
                <a:spcPts val="544"/>
              </a:spcBef>
              <a:tabLst>
                <a:tab pos="4706303" algn="l"/>
              </a:tabLst>
            </a:pPr>
            <a:r>
              <a:rPr sz="150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500" b="1" spc="-11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500" b="1" spc="11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50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500" b="1" spc="21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23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500" b="1" spc="13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4" dirty="0" err="1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r>
              <a:rPr lang="ru-RU" sz="1500" b="1" spc="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dirty="0" err="1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500" dirty="0">
              <a:latin typeface="Georgia"/>
              <a:cs typeface="Georgia"/>
            </a:endParaRPr>
          </a:p>
          <a:p>
            <a:pPr marL="476" algn="ctr"/>
            <a:r>
              <a:rPr sz="1500" b="1" dirty="0" err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260578"/>
            <a:ext cx="285321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0" spc="-6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7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24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i="1" spc="-32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6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133350"/>
            <a:ext cx="6858000" cy="63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57200" y="243150"/>
            <a:ext cx="6024086" cy="5225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22058" algn="ctr">
              <a:lnSpc>
                <a:spcPts val="1980"/>
              </a:lnSpc>
              <a:spcBef>
                <a:spcPts val="75"/>
              </a:spcBef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266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21581" algn="ctr">
              <a:lnSpc>
                <a:spcPts val="1980"/>
              </a:lnSpc>
            </a:pPr>
            <a:r>
              <a:rPr spc="-4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6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0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57200" y="1037240"/>
            <a:ext cx="6261211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вие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ния   ат</a:t>
            </a:r>
            <a:r>
              <a:rPr lang="ru-RU" sz="2800"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а об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основном общем образовани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lang="ru-RU" sz="2800" b="1" spc="-11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я – </a:t>
            </a: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спешное </a:t>
            </a:r>
            <a:r>
              <a:rPr sz="2800" b="1" spc="-11" dirty="0" err="1">
                <a:solidFill>
                  <a:srgbClr val="000713"/>
                </a:solidFill>
                <a:latin typeface="Cambria"/>
                <a:cs typeface="Cambria"/>
              </a:rPr>
              <a:t>прохождение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4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9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),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 err="1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 err="1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9" y="1219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56861" y="971550"/>
            <a:ext cx="6286500" cy="2908008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pPr marL="9525">
              <a:spcBef>
                <a:spcPts val="1316"/>
              </a:spcBef>
            </a:pPr>
            <a:r>
              <a:rPr sz="2800" b="1" spc="-56" dirty="0">
                <a:latin typeface="Georgia"/>
                <a:cs typeface="Georgia"/>
              </a:rPr>
              <a:t>Цель: </a:t>
            </a:r>
            <a:r>
              <a:rPr sz="2800" spc="113" dirty="0">
                <a:latin typeface="Georgia"/>
                <a:cs typeface="Georgia"/>
              </a:rPr>
              <a:t>допуск </a:t>
            </a:r>
            <a:r>
              <a:rPr sz="2800" spc="158" dirty="0">
                <a:latin typeface="Georgia"/>
                <a:cs typeface="Georgia"/>
              </a:rPr>
              <a:t>к</a:t>
            </a:r>
            <a:r>
              <a:rPr sz="2800" spc="-23" dirty="0">
                <a:latin typeface="Georgia"/>
                <a:cs typeface="Georgia"/>
              </a:rPr>
              <a:t> </a:t>
            </a:r>
            <a:r>
              <a:rPr sz="2800" spc="-19" dirty="0">
                <a:latin typeface="Georgia"/>
                <a:cs typeface="Georgia"/>
              </a:rPr>
              <a:t>ГИА</a:t>
            </a:r>
            <a:endParaRPr sz="2800" dirty="0">
              <a:latin typeface="Georgia"/>
              <a:cs typeface="Georgia"/>
            </a:endParaRPr>
          </a:p>
          <a:p>
            <a:pPr marL="9525">
              <a:spcBef>
                <a:spcPts val="1241"/>
              </a:spcBef>
            </a:pPr>
            <a:r>
              <a:rPr sz="2800" b="1" spc="19" dirty="0" err="1">
                <a:latin typeface="Georgia"/>
                <a:cs typeface="Georgia"/>
              </a:rPr>
              <a:t>Результат</a:t>
            </a:r>
            <a:r>
              <a:rPr sz="2800" b="1" spc="19" dirty="0">
                <a:latin typeface="Georgia"/>
                <a:cs typeface="Georgia"/>
              </a:rPr>
              <a:t>: </a:t>
            </a:r>
            <a:r>
              <a:rPr sz="2800" spc="94" dirty="0">
                <a:latin typeface="Georgia"/>
                <a:cs typeface="Georgia"/>
              </a:rPr>
              <a:t>зачет </a:t>
            </a:r>
            <a:r>
              <a:rPr sz="2800" dirty="0" err="1">
                <a:latin typeface="Georgia"/>
                <a:cs typeface="Georgia"/>
              </a:rPr>
              <a:t>или</a:t>
            </a:r>
            <a:r>
              <a:rPr sz="2800" spc="416" dirty="0">
                <a:latin typeface="Georgia"/>
                <a:cs typeface="Georgia"/>
              </a:rPr>
              <a:t> </a:t>
            </a:r>
            <a:r>
              <a:rPr sz="2800" spc="90" dirty="0" err="1">
                <a:latin typeface="Georgia"/>
                <a:cs typeface="Georgia"/>
              </a:rPr>
              <a:t>незачет</a:t>
            </a:r>
            <a:endParaRPr sz="2800" dirty="0">
              <a:latin typeface="Georgia"/>
              <a:cs typeface="Georgia"/>
            </a:endParaRPr>
          </a:p>
          <a:p>
            <a:pPr marL="9525" marR="493871" algn="just">
              <a:spcBef>
                <a:spcPts val="4"/>
              </a:spcBef>
            </a:pPr>
            <a:r>
              <a:rPr sz="2800" b="1" spc="60" dirty="0">
                <a:latin typeface="Georgia"/>
                <a:cs typeface="Georgia"/>
              </a:rPr>
              <a:t>Дата </a:t>
            </a:r>
            <a:r>
              <a:rPr sz="2800" b="1" dirty="0">
                <a:latin typeface="Georgia"/>
                <a:cs typeface="Georgia"/>
              </a:rPr>
              <a:t>проведения: 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12 февраля </a:t>
            </a:r>
            <a:r>
              <a:rPr sz="2800" b="1" spc="161" dirty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25 г0да</a:t>
            </a:r>
          </a:p>
          <a:p>
            <a:pPr marL="9525" marR="493871" algn="just">
              <a:spcBef>
                <a:spcPts val="4"/>
              </a:spcBef>
            </a:pP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800" b="1" spc="-19" dirty="0">
                <a:latin typeface="Georgia"/>
                <a:cs typeface="Georgia"/>
              </a:rPr>
              <a:t>Дополнительные сроки: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12</a:t>
            </a:r>
            <a:r>
              <a:rPr lang="ru-RU" sz="2800" b="1" spc="-19" dirty="0">
                <a:latin typeface="Georgia"/>
                <a:cs typeface="Georgia"/>
              </a:rPr>
              <a:t>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марта и 21 апреля 2025 года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748" y="243144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" y="12018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1000" y="885331"/>
            <a:ext cx="6312947" cy="4046781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спонтанной речи –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Модель собеседования включает следующие типы заданий: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информации(включение цитаты);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9954" y="24138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10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04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71450" y="923751"/>
            <a:ext cx="6515100" cy="3554339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Планируется, что итоговое собеседование выпускники 9 классов будут проходить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7351" y="27980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445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" y="1126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04572" y="990403"/>
            <a:ext cx="6151244" cy="1228381"/>
          </a:xfrm>
          <a:prstGeom prst="rect">
            <a:avLst/>
          </a:prstGeom>
        </p:spPr>
        <p:txBody>
          <a:bodyPr vert="horz" wrap="square" lIns="0" tIns="55721" rIns="0" bIns="0" rtlCol="0">
            <a:spAutoFit/>
          </a:bodyPr>
          <a:lstStyle/>
          <a:p>
            <a:pPr marL="106680" marR="104775" algn="ctr">
              <a:spcBef>
                <a:spcPts val="450"/>
              </a:spcBef>
            </a:pPr>
            <a:r>
              <a:rPr sz="2400" spc="4" dirty="0">
                <a:latin typeface="Georgia"/>
                <a:cs typeface="Georgia"/>
              </a:rPr>
              <a:t>Для </a:t>
            </a:r>
            <a:r>
              <a:rPr sz="2400" spc="131" dirty="0">
                <a:latin typeface="Georgia"/>
                <a:cs typeface="Georgia"/>
              </a:rPr>
              <a:t>участия </a:t>
            </a:r>
            <a:r>
              <a:rPr sz="2400" spc="221" dirty="0">
                <a:latin typeface="Georgia"/>
                <a:cs typeface="Georgia"/>
              </a:rPr>
              <a:t>в </a:t>
            </a:r>
            <a:r>
              <a:rPr lang="ru-RU" sz="2400" spc="127" dirty="0">
                <a:latin typeface="Georgia"/>
                <a:cs typeface="Georgia"/>
              </a:rPr>
              <a:t>О</a:t>
            </a:r>
            <a:r>
              <a:rPr sz="2400" spc="127" dirty="0">
                <a:latin typeface="Georgia"/>
                <a:cs typeface="Georgia"/>
              </a:rPr>
              <a:t>ГЭ </a:t>
            </a:r>
            <a:r>
              <a:rPr sz="2400" spc="113" dirty="0">
                <a:latin typeface="Georgia"/>
                <a:cs typeface="Georgia"/>
              </a:rPr>
              <a:t>обучающемуся  </a:t>
            </a:r>
            <a:r>
              <a:rPr sz="2400" spc="86" dirty="0" err="1">
                <a:latin typeface="Georgia"/>
                <a:cs typeface="Georgia"/>
              </a:rPr>
              <a:t>необходимо</a:t>
            </a:r>
            <a:r>
              <a:rPr sz="2400" spc="191" dirty="0">
                <a:latin typeface="Georgia"/>
                <a:cs typeface="Georgia"/>
              </a:rPr>
              <a:t> </a:t>
            </a:r>
            <a:r>
              <a:rPr lang="ru-RU" sz="2400" spc="191" dirty="0">
                <a:latin typeface="Georgia"/>
                <a:cs typeface="Georgia"/>
              </a:rPr>
              <a:t>подать заявление в</a:t>
            </a:r>
            <a:endParaRPr sz="2400" dirty="0">
              <a:latin typeface="Georgia"/>
              <a:cs typeface="Georgia"/>
            </a:endParaRPr>
          </a:p>
          <a:p>
            <a:pPr algn="ctr">
              <a:spcBef>
                <a:spcPts val="450"/>
              </a:spcBef>
            </a:pPr>
            <a:r>
              <a:rPr sz="2400" b="1" spc="-26" dirty="0">
                <a:latin typeface="Georgia"/>
                <a:cs typeface="Georgia"/>
              </a:rPr>
              <a:t>СРОК </a:t>
            </a:r>
            <a:r>
              <a:rPr sz="2400" b="1" spc="26" dirty="0">
                <a:latin typeface="Georgia"/>
                <a:cs typeface="Georgia"/>
              </a:rPr>
              <a:t>ДО </a:t>
            </a:r>
            <a:r>
              <a:rPr sz="2400" b="1" spc="458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400" b="1" spc="458" dirty="0">
                <a:latin typeface="Georgia"/>
                <a:cs typeface="Georgia"/>
              </a:rPr>
              <a:t> </a:t>
            </a:r>
            <a:r>
              <a:rPr lang="ru-RU" sz="2400" b="1" spc="-101" dirty="0">
                <a:latin typeface="Georgia"/>
                <a:cs typeface="Georgia"/>
              </a:rPr>
              <a:t>МАРТА</a:t>
            </a:r>
            <a:r>
              <a:rPr sz="2400" b="1" spc="-101" dirty="0"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2400" b="1" spc="-15" dirty="0">
                <a:solidFill>
                  <a:srgbClr val="C00000"/>
                </a:solidFill>
                <a:latin typeface="Georgia"/>
                <a:cs typeface="Georgia"/>
              </a:rPr>
              <a:t>5</a:t>
            </a:r>
            <a:r>
              <a:rPr sz="2400" b="1" spc="146" dirty="0">
                <a:latin typeface="Georgia"/>
                <a:cs typeface="Georgia"/>
              </a:rPr>
              <a:t> </a:t>
            </a:r>
            <a:r>
              <a:rPr sz="2400" b="1" spc="-11" dirty="0">
                <a:latin typeface="Georgia"/>
                <a:cs typeface="Georgia"/>
              </a:rPr>
              <a:t>ГОДА</a:t>
            </a:r>
            <a:r>
              <a:rPr lang="ru-RU" sz="2400" b="1" spc="-11" dirty="0">
                <a:latin typeface="Georgia"/>
                <a:cs typeface="Georgia"/>
              </a:rPr>
              <a:t> 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918" y="216288"/>
            <a:ext cx="4972050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09" dirty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3300" spc="-38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3300" spc="-25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04906" y="2379318"/>
            <a:ext cx="3366135" cy="143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6"/>
          <p:cNvSpPr/>
          <p:nvPr/>
        </p:nvSpPr>
        <p:spPr>
          <a:xfrm>
            <a:off x="130054" y="2514192"/>
            <a:ext cx="3038093" cy="1092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7"/>
          <p:cNvSpPr/>
          <p:nvPr/>
        </p:nvSpPr>
        <p:spPr>
          <a:xfrm>
            <a:off x="149107" y="2590608"/>
            <a:ext cx="3294365" cy="1361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8"/>
          <p:cNvSpPr/>
          <p:nvPr/>
        </p:nvSpPr>
        <p:spPr>
          <a:xfrm>
            <a:off x="145466" y="2580084"/>
            <a:ext cx="3294698" cy="1361123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9"/>
          <p:cNvSpPr txBox="1"/>
          <p:nvPr/>
        </p:nvSpPr>
        <p:spPr>
          <a:xfrm>
            <a:off x="149108" y="2575782"/>
            <a:ext cx="3356477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54869">
              <a:spcBef>
                <a:spcPts val="75"/>
              </a:spcBef>
            </a:pPr>
            <a:r>
              <a:rPr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3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b="1" u="heavy" spc="-11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19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90" dirty="0">
                <a:latin typeface="Trebuchet MS"/>
                <a:cs typeface="Trebuchet MS"/>
              </a:rPr>
              <a:t>участнике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83" dirty="0">
                <a:latin typeface="Trebuchet MS"/>
                <a:cs typeface="Trebuchet MS"/>
              </a:rPr>
              <a:t>образовательной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b="1" i="1" spc="-75" dirty="0">
                <a:latin typeface="Trebuchet MS"/>
                <a:cs typeface="Trebuchet MS"/>
              </a:rPr>
              <a:t>организации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3561339" y="2461538"/>
            <a:ext cx="3257549" cy="1435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11"/>
          <p:cNvSpPr/>
          <p:nvPr/>
        </p:nvSpPr>
        <p:spPr>
          <a:xfrm>
            <a:off x="3628166" y="2592847"/>
            <a:ext cx="3024378" cy="136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12"/>
          <p:cNvSpPr/>
          <p:nvPr/>
        </p:nvSpPr>
        <p:spPr>
          <a:xfrm>
            <a:off x="3614413" y="2599782"/>
            <a:ext cx="3186398" cy="1365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13"/>
          <p:cNvSpPr/>
          <p:nvPr/>
        </p:nvSpPr>
        <p:spPr>
          <a:xfrm>
            <a:off x="3614413" y="2590608"/>
            <a:ext cx="3161084" cy="1399321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14"/>
          <p:cNvSpPr txBox="1"/>
          <p:nvPr/>
        </p:nvSpPr>
        <p:spPr>
          <a:xfrm>
            <a:off x="3771900" y="2590608"/>
            <a:ext cx="2683916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2030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72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b="1" u="heavy" spc="-172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lang="ru-RU" b="1" i="1" spc="-94" dirty="0">
                <a:latin typeface="Trebuchet MS"/>
                <a:cs typeface="Trebuchet MS"/>
              </a:rPr>
              <a:t>подписывает заявление участника</a:t>
            </a:r>
            <a:endParaRPr dirty="0">
              <a:latin typeface="Trebuchet MS"/>
              <a:cs typeface="Trebuchet MS"/>
            </a:endParaRPr>
          </a:p>
          <a:p>
            <a:pPr marL="9525" marR="3810"/>
            <a:endParaRPr sz="1500" dirty="0">
              <a:latin typeface="Trebuchet MS"/>
              <a:cs typeface="Trebuchet MS"/>
            </a:endParaRP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" y="1130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5120640" y="1213295"/>
            <a:ext cx="569213" cy="555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589401" y="1025834"/>
            <a:ext cx="396906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700" b="1" spc="94" dirty="0">
                <a:latin typeface="Georgia"/>
                <a:cs typeface="Georgia"/>
              </a:rPr>
              <a:t>3</a:t>
            </a:r>
            <a:r>
              <a:rPr sz="2700" b="1" spc="94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периода </a:t>
            </a:r>
            <a:r>
              <a:rPr sz="2700" b="1" spc="41" dirty="0" err="1">
                <a:latin typeface="Georgia"/>
                <a:cs typeface="Georgia"/>
              </a:rPr>
              <a:t>сдачи</a:t>
            </a:r>
            <a:r>
              <a:rPr sz="2700" b="1" spc="-139" dirty="0">
                <a:latin typeface="Georgia"/>
                <a:cs typeface="Georgia"/>
              </a:rPr>
              <a:t> </a:t>
            </a:r>
            <a:r>
              <a:rPr lang="ru-RU" sz="2700" b="1" spc="11" dirty="0">
                <a:latin typeface="Georgia"/>
                <a:cs typeface="Georgia"/>
              </a:rPr>
              <a:t>О</a:t>
            </a:r>
            <a:r>
              <a:rPr sz="2700" b="1" spc="11" dirty="0">
                <a:latin typeface="Georgia"/>
                <a:cs typeface="Georgia"/>
              </a:rPr>
              <a:t>ГЭ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600" y="167375"/>
            <a:ext cx="4082948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43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3300" spc="-23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599" y="1875034"/>
            <a:ext cx="1514892" cy="676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709221" y="1851031"/>
            <a:ext cx="1045191" cy="661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40356" y="1895703"/>
            <a:ext cx="1470731" cy="627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340356" y="1895703"/>
            <a:ext cx="1470755" cy="627434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370465" y="1927611"/>
            <a:ext cx="141051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1" dirty="0">
                <a:latin typeface="Trebuchet MS"/>
                <a:cs typeface="Trebuchet MS"/>
              </a:rPr>
              <a:t>(</a:t>
            </a:r>
            <a:r>
              <a:rPr lang="ru-RU" sz="1200" b="1" i="1" spc="-101" dirty="0">
                <a:latin typeface="Trebuchet MS"/>
                <a:cs typeface="Trebuchet MS"/>
              </a:rPr>
              <a:t>апрель-май</a:t>
            </a:r>
            <a:r>
              <a:rPr sz="1200" b="1" i="1" spc="-101" dirty="0">
                <a:latin typeface="Trebuchet MS"/>
                <a:cs typeface="Trebuchet MS"/>
              </a:rPr>
              <a:t>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03016" y="1904615"/>
            <a:ext cx="1509955" cy="655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083076" y="1865753"/>
            <a:ext cx="981718" cy="661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2638165" y="1925284"/>
            <a:ext cx="1466228" cy="606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2638164" y="1925284"/>
            <a:ext cx="1466346" cy="606323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 txBox="1"/>
          <p:nvPr/>
        </p:nvSpPr>
        <p:spPr>
          <a:xfrm>
            <a:off x="3010628" y="1936387"/>
            <a:ext cx="72141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i="1" spc="-94" dirty="0">
                <a:latin typeface="Trebuchet MS"/>
                <a:cs typeface="Trebuchet MS"/>
              </a:rPr>
              <a:t>(май-июль)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18756" y="1941551"/>
            <a:ext cx="1514892" cy="6217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4974764" y="1970450"/>
            <a:ext cx="1474692" cy="5414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954475" y="1958270"/>
            <a:ext cx="1470695" cy="5814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954475" y="1958282"/>
            <a:ext cx="1470755" cy="581586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 txBox="1"/>
          <p:nvPr/>
        </p:nvSpPr>
        <p:spPr>
          <a:xfrm>
            <a:off x="5052490" y="1976251"/>
            <a:ext cx="124742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5" dirty="0">
                <a:latin typeface="Trebuchet MS"/>
                <a:cs typeface="Trebuchet MS"/>
              </a:rPr>
              <a:t>(сентябрь)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400050" y="2800351"/>
            <a:ext cx="6108772" cy="20375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40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, 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4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940" y="154214"/>
            <a:ext cx="4914900" cy="64633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Проект расписания ОГЭ 2025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основной период</a:t>
            </a: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86509"/>
              </p:ext>
            </p:extLst>
          </p:nvPr>
        </p:nvGraphicFramePr>
        <p:xfrm>
          <a:off x="344714" y="800881"/>
          <a:ext cx="6344840" cy="4197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2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2679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000" b="1" spc="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21-22</a:t>
                      </a:r>
                      <a:r>
                        <a:rPr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000" spc="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Иностранные языки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216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26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000" spc="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0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Обществознание,</a:t>
                      </a:r>
                      <a:r>
                        <a:rPr lang="ru-RU" sz="2000" spc="5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информатика, биология, химия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29 мая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endParaRPr lang="ru-RU" sz="2000" spc="-1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География, история, физика, химия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 июня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00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География, информатика, обществознание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21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9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marR="0" indent="0" algn="ctr" defTabSz="91440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Русский язык</a:t>
                      </a:r>
                      <a:endParaRPr lang="ru-RU" sz="2000" b="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458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lang="ru-RU" sz="2000" b="1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marR="0" indent="0" algn="ctr" defTabSz="91440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 информатика, литература, физика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77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26 июня по 1 июля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000" b="1" i="1" spc="-1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2000" b="1" i="1" spc="-1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Резерв</a:t>
                      </a:r>
                      <a:r>
                        <a:rPr sz="2000" b="1" i="1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2000" b="1" i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всем </a:t>
                      </a:r>
                      <a:r>
                        <a:rPr sz="200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учебным</a:t>
                      </a:r>
                      <a:r>
                        <a:rPr sz="20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488"/>
            <a:ext cx="990600" cy="69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48e722-e5ee-4bb4-abb8-2d4075f5b3da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958</Words>
  <Application>Microsoft Office PowerPoint</Application>
  <PresentationFormat>Произвольный</PresentationFormat>
  <Paragraphs>185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 Приказ Минпросвещения России и Рособрнадзора</vt:lpstr>
      <vt:lpstr>Слайд 3</vt:lpstr>
      <vt:lpstr> ИТОГОВОЕ СОБЕСЕДОВАНИЕ:</vt:lpstr>
      <vt:lpstr> ИТОГОВОЕ СОБЕСЕДОВАНИЕ:</vt:lpstr>
      <vt:lpstr> ИТОГОВОЕ СОБЕСЕДОВАНИЕ:</vt:lpstr>
      <vt:lpstr>РЕГИСТРАЦИЯ НА ОГЭ</vt:lpstr>
      <vt:lpstr>РАСПИСАНИЕ ОГЭ</vt:lpstr>
      <vt:lpstr>Проект расписания ОГЭ 2025 основной период</vt:lpstr>
      <vt:lpstr> ВРЕМЯ НАПИСАНИЯ ЭКЗАМЕНОВ: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ИТОГОВЫЕ ОТМЕТКИ</vt:lpstr>
      <vt:lpstr> АТТЕСТАТ С ОТЛИЧИЕМ</vt:lpstr>
      <vt:lpstr> САЙТЫ В 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Admin</cp:lastModifiedBy>
  <cp:revision>101</cp:revision>
  <dcterms:created xsi:type="dcterms:W3CDTF">2019-10-15T10:38:01Z</dcterms:created>
  <dcterms:modified xsi:type="dcterms:W3CDTF">2024-11-27T08:35:40Z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